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9" r:id="rId6"/>
    <p:sldId id="270" r:id="rId7"/>
    <p:sldId id="272" r:id="rId8"/>
    <p:sldId id="271" r:id="rId9"/>
    <p:sldId id="273" r:id="rId10"/>
    <p:sldId id="274" r:id="rId11"/>
    <p:sldId id="268" r:id="rId12"/>
    <p:sldId id="275" r:id="rId13"/>
    <p:sldId id="267" r:id="rId14"/>
  </p:sldIdLst>
  <p:sldSz cx="18288000" cy="10287000"/>
  <p:notesSz cx="6858000" cy="9144000"/>
  <p:embeddedFontLs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Bold" panose="00000800000000000000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17EB37-8E06-41FD-B4D0-09D0C470E6C5}">
          <p14:sldIdLst>
            <p14:sldId id="256"/>
            <p14:sldId id="257"/>
            <p14:sldId id="258"/>
            <p14:sldId id="261"/>
            <p14:sldId id="269"/>
            <p14:sldId id="270"/>
          </p14:sldIdLst>
        </p14:section>
        <p14:section name="Untitled Section" id="{E20DCA43-73AA-4519-9AAC-A016C53D1142}">
          <p14:sldIdLst>
            <p14:sldId id="272"/>
            <p14:sldId id="271"/>
            <p14:sldId id="273"/>
            <p14:sldId id="274"/>
            <p14:sldId id="268"/>
            <p14:sldId id="275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50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3056" y="3454015"/>
            <a:ext cx="8290944" cy="4630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58"/>
              </a:lnSpc>
            </a:pPr>
            <a:r>
              <a:rPr lang="en-US" sz="7200" b="1">
                <a:solidFill>
                  <a:srgbClr val="602FF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Patient care coordination by Team </a:t>
            </a:r>
            <a:r>
              <a:rPr lang="en-US" sz="7200" b="1" u="sng">
                <a:solidFill>
                  <a:srgbClr val="602FF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FiveCare</a:t>
            </a:r>
            <a:r>
              <a:rPr lang="en-US" sz="7200" b="1">
                <a:solidFill>
                  <a:srgbClr val="602FF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 </a:t>
            </a:r>
            <a:r>
              <a:rPr lang="en-US" sz="7200" b="1" u="sng">
                <a:solidFill>
                  <a:srgbClr val="4119C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SyncMyCare</a:t>
            </a:r>
          </a:p>
        </p:txBody>
      </p:sp>
      <p:sp>
        <p:nvSpPr>
          <p:cNvPr id="3" name="Freeform 3"/>
          <p:cNvSpPr/>
          <p:nvPr/>
        </p:nvSpPr>
        <p:spPr>
          <a:xfrm>
            <a:off x="13059743" y="-1838985"/>
            <a:ext cx="8336879" cy="8336879"/>
          </a:xfrm>
          <a:custGeom>
            <a:avLst/>
            <a:gdLst/>
            <a:ahLst/>
            <a:cxnLst/>
            <a:rect l="l" t="t" r="r" b="b"/>
            <a:pathLst>
              <a:path w="8336879" h="8336879">
                <a:moveTo>
                  <a:pt x="0" y="0"/>
                </a:moveTo>
                <a:lnTo>
                  <a:pt x="8336879" y="0"/>
                </a:lnTo>
                <a:lnTo>
                  <a:pt x="8336879" y="8336879"/>
                </a:lnTo>
                <a:lnTo>
                  <a:pt x="0" y="8336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11119" y="2588594"/>
            <a:ext cx="13659093" cy="13659093"/>
          </a:xfrm>
          <a:custGeom>
            <a:avLst/>
            <a:gdLst/>
            <a:ahLst/>
            <a:cxnLst/>
            <a:rect l="l" t="t" r="r" b="b"/>
            <a:pathLst>
              <a:path w="13659093" h="13659093">
                <a:moveTo>
                  <a:pt x="0" y="0"/>
                </a:moveTo>
                <a:lnTo>
                  <a:pt x="13659093" y="0"/>
                </a:lnTo>
                <a:lnTo>
                  <a:pt x="13659093" y="13659093"/>
                </a:lnTo>
                <a:lnTo>
                  <a:pt x="0" y="136590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964134" y="4095889"/>
            <a:ext cx="590360" cy="601599"/>
            <a:chOff x="0" y="0"/>
            <a:chExt cx="787146" cy="8021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7146" cy="802132"/>
            </a:xfrm>
            <a:custGeom>
              <a:avLst/>
              <a:gdLst/>
              <a:ahLst/>
              <a:cxnLst/>
              <a:rect l="l" t="t" r="r" b="b"/>
              <a:pathLst>
                <a:path w="787146" h="802132">
                  <a:moveTo>
                    <a:pt x="0" y="0"/>
                  </a:moveTo>
                  <a:lnTo>
                    <a:pt x="787146" y="0"/>
                  </a:lnTo>
                  <a:lnTo>
                    <a:pt x="787146" y="802132"/>
                  </a:lnTo>
                  <a:lnTo>
                    <a:pt x="0" y="802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5" r="-25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-853056" y="2389777"/>
            <a:ext cx="1706112" cy="1706112"/>
          </a:xfrm>
          <a:custGeom>
            <a:avLst/>
            <a:gdLst/>
            <a:ahLst/>
            <a:cxnLst/>
            <a:rect l="l" t="t" r="r" b="b"/>
            <a:pathLst>
              <a:path w="1706112" h="1706112">
                <a:moveTo>
                  <a:pt x="0" y="0"/>
                </a:moveTo>
                <a:lnTo>
                  <a:pt x="1706112" y="0"/>
                </a:lnTo>
                <a:lnTo>
                  <a:pt x="1706112" y="1706112"/>
                </a:lnTo>
                <a:lnTo>
                  <a:pt x="0" y="17061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53056" y="6809887"/>
            <a:ext cx="807815" cy="201930"/>
            <a:chOff x="0" y="0"/>
            <a:chExt cx="1077087" cy="2692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7087" cy="269240"/>
            </a:xfrm>
            <a:custGeom>
              <a:avLst/>
              <a:gdLst/>
              <a:ahLst/>
              <a:cxnLst/>
              <a:rect l="l" t="t" r="r" b="b"/>
              <a:pathLst>
                <a:path w="1077087" h="269240">
                  <a:moveTo>
                    <a:pt x="0" y="0"/>
                  </a:moveTo>
                  <a:lnTo>
                    <a:pt x="1077087" y="0"/>
                  </a:lnTo>
                  <a:lnTo>
                    <a:pt x="1077087" y="269240"/>
                  </a:lnTo>
                  <a:lnTo>
                    <a:pt x="0" y="269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5" b="-5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766883" y="770867"/>
            <a:ext cx="3827812" cy="695991"/>
            <a:chOff x="0" y="0"/>
            <a:chExt cx="5103749" cy="9279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03749" cy="927989"/>
            </a:xfrm>
            <a:custGeom>
              <a:avLst/>
              <a:gdLst/>
              <a:ahLst/>
              <a:cxnLst/>
              <a:rect l="l" t="t" r="r" b="b"/>
              <a:pathLst>
                <a:path w="5103749" h="927989">
                  <a:moveTo>
                    <a:pt x="0" y="0"/>
                  </a:moveTo>
                  <a:lnTo>
                    <a:pt x="5103749" y="0"/>
                  </a:lnTo>
                  <a:lnTo>
                    <a:pt x="5103749" y="927989"/>
                  </a:lnTo>
                  <a:lnTo>
                    <a:pt x="0" y="927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373" b="-373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9844635" y="3583331"/>
            <a:ext cx="9001412" cy="9001412"/>
            <a:chOff x="0" y="0"/>
            <a:chExt cx="12001883" cy="120018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01881" cy="12001881"/>
            </a:xfrm>
            <a:custGeom>
              <a:avLst/>
              <a:gdLst/>
              <a:ahLst/>
              <a:cxnLst/>
              <a:rect l="l" t="t" r="r" b="b"/>
              <a:pathLst>
                <a:path w="12001881" h="12001881">
                  <a:moveTo>
                    <a:pt x="6001004" y="0"/>
                  </a:moveTo>
                  <a:cubicBezTo>
                    <a:pt x="2686685" y="0"/>
                    <a:pt x="0" y="2686685"/>
                    <a:pt x="0" y="6001004"/>
                  </a:cubicBezTo>
                  <a:cubicBezTo>
                    <a:pt x="0" y="9315323"/>
                    <a:pt x="2686685" y="12001881"/>
                    <a:pt x="6001004" y="12001881"/>
                  </a:cubicBezTo>
                  <a:cubicBezTo>
                    <a:pt x="9315323" y="12001881"/>
                    <a:pt x="12001881" y="9315196"/>
                    <a:pt x="12001881" y="6001004"/>
                  </a:cubicBezTo>
                  <a:cubicBezTo>
                    <a:pt x="12001881" y="2686812"/>
                    <a:pt x="9315196" y="0"/>
                    <a:pt x="6001004" y="0"/>
                  </a:cubicBezTo>
                  <a:close/>
                </a:path>
              </a:pathLst>
            </a:custGeom>
            <a:blipFill>
              <a:blip r:embed="rId11"/>
              <a:stretch>
                <a:fillRect l="-37500" r="-3750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25979" y="332709"/>
            <a:ext cx="3827812" cy="695991"/>
            <a:chOff x="0" y="0"/>
            <a:chExt cx="5103749" cy="927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03749" cy="927989"/>
            </a:xfrm>
            <a:custGeom>
              <a:avLst/>
              <a:gdLst/>
              <a:ahLst/>
              <a:cxnLst/>
              <a:rect l="l" t="t" r="r" b="b"/>
              <a:pathLst>
                <a:path w="5103749" h="927989">
                  <a:moveTo>
                    <a:pt x="0" y="0"/>
                  </a:moveTo>
                  <a:lnTo>
                    <a:pt x="5103749" y="0"/>
                  </a:lnTo>
                  <a:lnTo>
                    <a:pt x="5103749" y="927989"/>
                  </a:lnTo>
                  <a:lnTo>
                    <a:pt x="0" y="927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3" b="-373"/>
              </a:stretch>
            </a:blipFill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70CEE12-6740-8B7C-E5A1-7AFB4C65D7EF}"/>
              </a:ext>
            </a:extLst>
          </p:cNvPr>
          <p:cNvSpPr txBox="1"/>
          <p:nvPr/>
        </p:nvSpPr>
        <p:spPr>
          <a:xfrm>
            <a:off x="228600" y="1409700"/>
            <a:ext cx="17221200" cy="925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200" b="1" dirty="0">
                <a:solidFill>
                  <a:srgbClr val="FE60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</a:t>
            </a:r>
            <a:r>
              <a:rPr lang="en-US" sz="3200" b="1" u="sng" dirty="0">
                <a:solidFill>
                  <a:srgbClr val="FE60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Doctor Using UMR </a:t>
            </a:r>
            <a:r>
              <a:rPr lang="en-US" sz="2800" b="1" u="sng" dirty="0">
                <a:solidFill>
                  <a:srgbClr val="FE60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Key</a:t>
            </a:r>
            <a:r>
              <a:rPr lang="en-US" sz="2800" b="1" spc="1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Benefit/Issue 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Saves time by providing immediate access to patient records and relevant health data.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Impact 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Reduces the chances of medical errors, especially related to drug interactions, leading  to  better  treatment outcomes.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Experience/Workflow 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UMR improves workflow by allowing doctors to focus more on diagnosis and treatment, as all relevant  information  is  in one place.</a:t>
            </a:r>
          </a:p>
          <a:p>
            <a:pPr marL="74930">
              <a:lnSpc>
                <a:spcPct val="150000"/>
              </a:lnSpc>
            </a:pP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3200" b="1" dirty="0">
                <a:solidFill>
                  <a:srgbClr val="FE60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</a:t>
            </a:r>
            <a:r>
              <a:rPr lang="en-US" sz="3200" b="1" u="sng" dirty="0">
                <a:solidFill>
                  <a:srgbClr val="FE60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Healthcare Administrator :</a:t>
            </a:r>
          </a:p>
          <a:p>
            <a:pPr marL="41783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Key</a:t>
            </a:r>
            <a:r>
              <a:rPr lang="en-US" sz="2800" b="1" spc="1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Benefit/Issue :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Centralized records make patient data management more efficient.</a:t>
            </a:r>
          </a:p>
          <a:p>
            <a:pPr marL="41783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Impact :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Reduces administrative burden and errors, leading to more efficient record- keeping.</a:t>
            </a:r>
          </a:p>
          <a:p>
            <a:pPr marL="41783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Experience/Workflow :  </a:t>
            </a:r>
            <a:r>
              <a:rPr lang="en-US" sz="2800" dirty="0"/>
              <a:t>Scheduling and care coordination between departments become seamless as all necessary information is easily accessible. </a:t>
            </a:r>
          </a:p>
          <a:p>
            <a:pPr marL="74930">
              <a:lnSpc>
                <a:spcPct val="150000"/>
              </a:lnSpc>
            </a:pPr>
            <a:endParaRPr lang="en-US" sz="2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930">
              <a:lnSpc>
                <a:spcPct val="150000"/>
              </a:lnSpc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4DBA3B-3084-1187-6EAF-FC30D2702CC0}"/>
              </a:ext>
            </a:extLst>
          </p:cNvPr>
          <p:cNvSpPr txBox="1"/>
          <p:nvPr/>
        </p:nvSpPr>
        <p:spPr>
          <a:xfrm>
            <a:off x="228600" y="0"/>
            <a:ext cx="9144000" cy="998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06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E602F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List of Personas</a:t>
            </a:r>
          </a:p>
        </p:txBody>
      </p:sp>
    </p:spTree>
    <p:extLst>
      <p:ext uri="{BB962C8B-B14F-4D97-AF65-F5344CB8AC3E}">
        <p14:creationId xmlns:p14="http://schemas.microsoft.com/office/powerpoint/2010/main" val="2306562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F3314-2E19-6BFA-F9C6-9D57D4872F74}"/>
              </a:ext>
            </a:extLst>
          </p:cNvPr>
          <p:cNvSpPr txBox="1"/>
          <p:nvPr/>
        </p:nvSpPr>
        <p:spPr>
          <a:xfrm>
            <a:off x="685800" y="2324100"/>
            <a:ext cx="16611600" cy="3995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93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E602F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5. Pharmacist :</a:t>
            </a:r>
            <a:endParaRPr kumimoji="0" lang="en-IN" sz="3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1783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Key</a:t>
            </a:r>
            <a:r>
              <a:rPr kumimoji="0" lang="en-US" sz="2800" b="1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Benefit/Issue :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Access to a patient’s complete prescription history helps prevent harmful drug interactions.</a:t>
            </a:r>
          </a:p>
          <a:p>
            <a:pPr marL="41783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Impact :  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mproved patient safety by reducing medication errors. </a:t>
            </a:r>
          </a:p>
          <a:p>
            <a:pPr marL="41783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Experience/Workflow 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Pharmacists can consult with doctors more effectively using clear,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upto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-date records of a patient’s medication and treatment history.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0C6D09A1-73AB-806D-1192-69BEC1688F7C}"/>
              </a:ext>
            </a:extLst>
          </p:cNvPr>
          <p:cNvGrpSpPr/>
          <p:nvPr/>
        </p:nvGrpSpPr>
        <p:grpSpPr>
          <a:xfrm>
            <a:off x="13925979" y="332709"/>
            <a:ext cx="3827812" cy="695991"/>
            <a:chOff x="0" y="0"/>
            <a:chExt cx="5103749" cy="927989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1A1FACF-14AD-1D4F-8E5B-D0771F94C198}"/>
                </a:ext>
              </a:extLst>
            </p:cNvPr>
            <p:cNvSpPr/>
            <p:nvPr/>
          </p:nvSpPr>
          <p:spPr>
            <a:xfrm>
              <a:off x="0" y="0"/>
              <a:ext cx="5103749" cy="927989"/>
            </a:xfrm>
            <a:custGeom>
              <a:avLst/>
              <a:gdLst/>
              <a:ahLst/>
              <a:cxnLst/>
              <a:rect l="l" t="t" r="r" b="b"/>
              <a:pathLst>
                <a:path w="5103749" h="927989">
                  <a:moveTo>
                    <a:pt x="0" y="0"/>
                  </a:moveTo>
                  <a:lnTo>
                    <a:pt x="5103749" y="0"/>
                  </a:lnTo>
                  <a:lnTo>
                    <a:pt x="5103749" y="927989"/>
                  </a:lnTo>
                  <a:lnTo>
                    <a:pt x="0" y="927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3" b="-373"/>
              </a:stretch>
            </a:blipFill>
          </p:spPr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1803BAF-9AB1-07F1-9942-A7D4322D7FB2}"/>
              </a:ext>
            </a:extLst>
          </p:cNvPr>
          <p:cNvSpPr txBox="1"/>
          <p:nvPr/>
        </p:nvSpPr>
        <p:spPr>
          <a:xfrm>
            <a:off x="534209" y="876300"/>
            <a:ext cx="9144000" cy="998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06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E602F"/>
                </a:solidFill>
                <a:effectLst/>
                <a:uLnTx/>
                <a:uFillTx/>
                <a:latin typeface="Montserrat Bold"/>
                <a:ea typeface="Montserrat Bold"/>
                <a:cs typeface="Montserrat Bold"/>
                <a:sym typeface="Montserrat Bold"/>
              </a:rPr>
              <a:t>List of Personas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0C6D09A1-73AB-806D-1192-69BEC1688F7C}"/>
              </a:ext>
            </a:extLst>
          </p:cNvPr>
          <p:cNvGrpSpPr/>
          <p:nvPr/>
        </p:nvGrpSpPr>
        <p:grpSpPr>
          <a:xfrm>
            <a:off x="13925979" y="332709"/>
            <a:ext cx="3827812" cy="695991"/>
            <a:chOff x="0" y="0"/>
            <a:chExt cx="5103749" cy="927989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1A1FACF-14AD-1D4F-8E5B-D0771F94C198}"/>
                </a:ext>
              </a:extLst>
            </p:cNvPr>
            <p:cNvSpPr/>
            <p:nvPr/>
          </p:nvSpPr>
          <p:spPr>
            <a:xfrm>
              <a:off x="0" y="0"/>
              <a:ext cx="5103749" cy="927989"/>
            </a:xfrm>
            <a:custGeom>
              <a:avLst/>
              <a:gdLst/>
              <a:ahLst/>
              <a:cxnLst/>
              <a:rect l="l" t="t" r="r" b="b"/>
              <a:pathLst>
                <a:path w="5103749" h="927989">
                  <a:moveTo>
                    <a:pt x="0" y="0"/>
                  </a:moveTo>
                  <a:lnTo>
                    <a:pt x="5103749" y="0"/>
                  </a:lnTo>
                  <a:lnTo>
                    <a:pt x="5103749" y="927989"/>
                  </a:lnTo>
                  <a:lnTo>
                    <a:pt x="0" y="927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3" b="-373"/>
              </a:stretch>
            </a:blipFill>
          </p:spPr>
        </p:sp>
      </p:grpSp>
      <p:pic>
        <p:nvPicPr>
          <p:cNvPr id="2" name="image5.jpeg">
            <a:extLst>
              <a:ext uri="{FF2B5EF4-FFF2-40B4-BE49-F238E27FC236}">
                <a16:creationId xmlns:a16="http://schemas.microsoft.com/office/drawing/2014/main" id="{2CDA2556-8477-9E56-437A-C9D5504E2B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7674" b="5527"/>
          <a:stretch/>
        </p:blipFill>
        <p:spPr>
          <a:xfrm>
            <a:off x="3962400" y="1125605"/>
            <a:ext cx="9753600" cy="89699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8B170F-7F0B-96C2-96D6-283FC8695823}"/>
              </a:ext>
            </a:extLst>
          </p:cNvPr>
          <p:cNvSpPr txBox="1"/>
          <p:nvPr/>
        </p:nvSpPr>
        <p:spPr>
          <a:xfrm>
            <a:off x="152400" y="-166370"/>
            <a:ext cx="9144000" cy="998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8061"/>
              </a:lnSpc>
            </a:pPr>
            <a:r>
              <a:rPr lang="en-US" sz="4000" b="1" dirty="0">
                <a:solidFill>
                  <a:srgbClr val="FE60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Unified Medical Report Format</a:t>
            </a:r>
          </a:p>
        </p:txBody>
      </p:sp>
    </p:spTree>
    <p:extLst>
      <p:ext uri="{BB962C8B-B14F-4D97-AF65-F5344CB8AC3E}">
        <p14:creationId xmlns:p14="http://schemas.microsoft.com/office/powerpoint/2010/main" val="3800535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3066585" cy="10287000"/>
            <a:chOff x="0" y="0"/>
            <a:chExt cx="17422113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22113" cy="13716000"/>
            </a:xfrm>
            <a:custGeom>
              <a:avLst/>
              <a:gdLst/>
              <a:ahLst/>
              <a:cxnLst/>
              <a:rect l="l" t="t" r="r" b="b"/>
              <a:pathLst>
                <a:path w="17422113" h="13716000">
                  <a:moveTo>
                    <a:pt x="0" y="0"/>
                  </a:moveTo>
                  <a:lnTo>
                    <a:pt x="17422113" y="0"/>
                  </a:lnTo>
                  <a:lnTo>
                    <a:pt x="1742211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" r="-24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144000" y="4457702"/>
            <a:ext cx="8115300" cy="2141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56"/>
              </a:lnSpc>
            </a:pPr>
            <a:r>
              <a:rPr lang="en-US" sz="10807" b="1">
                <a:solidFill>
                  <a:srgbClr val="602FF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667905" y="4222147"/>
            <a:ext cx="5067490" cy="921353"/>
            <a:chOff x="0" y="0"/>
            <a:chExt cx="6756654" cy="12284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56654" cy="1228471"/>
            </a:xfrm>
            <a:custGeom>
              <a:avLst/>
              <a:gdLst/>
              <a:ahLst/>
              <a:cxnLst/>
              <a:rect l="l" t="t" r="r" b="b"/>
              <a:pathLst>
                <a:path w="6756654" h="1228471">
                  <a:moveTo>
                    <a:pt x="0" y="0"/>
                  </a:moveTo>
                  <a:lnTo>
                    <a:pt x="6756654" y="0"/>
                  </a:lnTo>
                  <a:lnTo>
                    <a:pt x="6756654" y="1228471"/>
                  </a:lnTo>
                  <a:lnTo>
                    <a:pt x="0" y="1228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75" b="-37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1103381" y="-3874303"/>
            <a:ext cx="10247381" cy="10247381"/>
            <a:chOff x="0" y="0"/>
            <a:chExt cx="13663175" cy="136631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63168" cy="13663168"/>
            </a:xfrm>
            <a:custGeom>
              <a:avLst/>
              <a:gdLst/>
              <a:ahLst/>
              <a:cxnLst/>
              <a:rect l="l" t="t" r="r" b="b"/>
              <a:pathLst>
                <a:path w="13663168" h="13663168">
                  <a:moveTo>
                    <a:pt x="6831584" y="0"/>
                  </a:moveTo>
                  <a:lnTo>
                    <a:pt x="13663168" y="6831584"/>
                  </a:lnTo>
                  <a:lnTo>
                    <a:pt x="6831584" y="13663168"/>
                  </a:lnTo>
                  <a:lnTo>
                    <a:pt x="0" y="6831584"/>
                  </a:lnTo>
                  <a:lnTo>
                    <a:pt x="6831584" y="0"/>
                  </a:lnTo>
                  <a:close/>
                </a:path>
              </a:pathLst>
            </a:custGeom>
            <a:blipFill>
              <a:blip r:embed="rId4"/>
              <a:stretch>
                <a:fillRect l="-37500" r="-3750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1445" y="2642297"/>
            <a:ext cx="15845111" cy="15289407"/>
          </a:xfrm>
          <a:custGeom>
            <a:avLst/>
            <a:gdLst/>
            <a:ahLst/>
            <a:cxnLst/>
            <a:rect l="l" t="t" r="r" b="b"/>
            <a:pathLst>
              <a:path w="15845111" h="15289407">
                <a:moveTo>
                  <a:pt x="0" y="0"/>
                </a:moveTo>
                <a:lnTo>
                  <a:pt x="15845111" y="0"/>
                </a:lnTo>
                <a:lnTo>
                  <a:pt x="15845111" y="15289407"/>
                </a:lnTo>
                <a:lnTo>
                  <a:pt x="0" y="15289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" b="-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19499" y="6729455"/>
            <a:ext cx="7649001" cy="8185888"/>
          </a:xfrm>
          <a:custGeom>
            <a:avLst/>
            <a:gdLst/>
            <a:ahLst/>
            <a:cxnLst/>
            <a:rect l="l" t="t" r="r" b="b"/>
            <a:pathLst>
              <a:path w="7649001" h="8185888">
                <a:moveTo>
                  <a:pt x="0" y="0"/>
                </a:moveTo>
                <a:lnTo>
                  <a:pt x="7649001" y="0"/>
                </a:lnTo>
                <a:lnTo>
                  <a:pt x="7649001" y="8185888"/>
                </a:lnTo>
                <a:lnTo>
                  <a:pt x="0" y="8185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5" r="-2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53702" y="3131667"/>
            <a:ext cx="3380592" cy="3378128"/>
          </a:xfrm>
          <a:custGeom>
            <a:avLst/>
            <a:gdLst/>
            <a:ahLst/>
            <a:cxnLst/>
            <a:rect l="l" t="t" r="r" b="b"/>
            <a:pathLst>
              <a:path w="3380592" h="3378128">
                <a:moveTo>
                  <a:pt x="0" y="0"/>
                </a:moveTo>
                <a:lnTo>
                  <a:pt x="3380592" y="0"/>
                </a:lnTo>
                <a:lnTo>
                  <a:pt x="3380592" y="3378128"/>
                </a:lnTo>
                <a:lnTo>
                  <a:pt x="0" y="3378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6" b="-3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65845" y="3423280"/>
            <a:ext cx="4732630" cy="4732144"/>
          </a:xfrm>
          <a:custGeom>
            <a:avLst/>
            <a:gdLst/>
            <a:ahLst/>
            <a:cxnLst/>
            <a:rect l="l" t="t" r="r" b="b"/>
            <a:pathLst>
              <a:path w="4732630" h="4732144">
                <a:moveTo>
                  <a:pt x="0" y="0"/>
                </a:moveTo>
                <a:lnTo>
                  <a:pt x="4732630" y="0"/>
                </a:lnTo>
                <a:lnTo>
                  <a:pt x="4732630" y="4732144"/>
                </a:lnTo>
                <a:lnTo>
                  <a:pt x="0" y="47321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" b="-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27376" y="3426179"/>
            <a:ext cx="4732869" cy="4732384"/>
          </a:xfrm>
          <a:custGeom>
            <a:avLst/>
            <a:gdLst/>
            <a:ahLst/>
            <a:cxnLst/>
            <a:rect l="l" t="t" r="r" b="b"/>
            <a:pathLst>
              <a:path w="4732869" h="4732384">
                <a:moveTo>
                  <a:pt x="0" y="0"/>
                </a:moveTo>
                <a:lnTo>
                  <a:pt x="4732869" y="0"/>
                </a:lnTo>
                <a:lnTo>
                  <a:pt x="4732869" y="4732384"/>
                </a:lnTo>
                <a:lnTo>
                  <a:pt x="0" y="47323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5" b="-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19084" y="6255587"/>
            <a:ext cx="4257451" cy="4259033"/>
          </a:xfrm>
          <a:custGeom>
            <a:avLst/>
            <a:gdLst/>
            <a:ahLst/>
            <a:cxnLst/>
            <a:rect l="l" t="t" r="r" b="b"/>
            <a:pathLst>
              <a:path w="4257451" h="4259033">
                <a:moveTo>
                  <a:pt x="0" y="0"/>
                </a:moveTo>
                <a:lnTo>
                  <a:pt x="4257451" y="0"/>
                </a:lnTo>
                <a:lnTo>
                  <a:pt x="4257451" y="4259033"/>
                </a:lnTo>
                <a:lnTo>
                  <a:pt x="0" y="42590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93" b="-9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11462" y="6262835"/>
            <a:ext cx="4257451" cy="4259033"/>
          </a:xfrm>
          <a:custGeom>
            <a:avLst/>
            <a:gdLst/>
            <a:ahLst/>
            <a:cxnLst/>
            <a:rect l="l" t="t" r="r" b="b"/>
            <a:pathLst>
              <a:path w="4257451" h="4259033">
                <a:moveTo>
                  <a:pt x="0" y="0"/>
                </a:moveTo>
                <a:lnTo>
                  <a:pt x="4257451" y="0"/>
                </a:lnTo>
                <a:lnTo>
                  <a:pt x="4257451" y="4259033"/>
                </a:lnTo>
                <a:lnTo>
                  <a:pt x="0" y="425903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93" b="-9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259300" y="921322"/>
            <a:ext cx="1720975" cy="1720975"/>
          </a:xfrm>
          <a:custGeom>
            <a:avLst/>
            <a:gdLst/>
            <a:ahLst/>
            <a:cxnLst/>
            <a:rect l="l" t="t" r="r" b="b"/>
            <a:pathLst>
              <a:path w="1720975" h="1720975">
                <a:moveTo>
                  <a:pt x="0" y="0"/>
                </a:moveTo>
                <a:lnTo>
                  <a:pt x="1720975" y="0"/>
                </a:lnTo>
                <a:lnTo>
                  <a:pt x="1720975" y="1720975"/>
                </a:lnTo>
                <a:lnTo>
                  <a:pt x="0" y="17209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22145" y="-1180440"/>
            <a:ext cx="1720975" cy="1720975"/>
          </a:xfrm>
          <a:custGeom>
            <a:avLst/>
            <a:gdLst/>
            <a:ahLst/>
            <a:cxnLst/>
            <a:rect l="l" t="t" r="r" b="b"/>
            <a:pathLst>
              <a:path w="1720975" h="1720975">
                <a:moveTo>
                  <a:pt x="0" y="0"/>
                </a:moveTo>
                <a:lnTo>
                  <a:pt x="1720975" y="0"/>
                </a:lnTo>
                <a:lnTo>
                  <a:pt x="1720975" y="1720975"/>
                </a:lnTo>
                <a:lnTo>
                  <a:pt x="0" y="17209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860611" y="4471735"/>
            <a:ext cx="2566773" cy="32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21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Dharsini Sri 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68356" y="7746715"/>
            <a:ext cx="9951282" cy="19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7"/>
              </a:lnSpc>
            </a:pPr>
            <a:r>
              <a:rPr lang="en-US" sz="6398" b="1">
                <a:solidFill>
                  <a:srgbClr val="602FF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</a:t>
            </a:r>
          </a:p>
          <a:p>
            <a:pPr algn="ctr">
              <a:lnSpc>
                <a:spcPts val="7678"/>
              </a:lnSpc>
            </a:pPr>
            <a:r>
              <a:rPr lang="en-US" sz="6398" b="1">
                <a:solidFill>
                  <a:srgbClr val="602FF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FiveCare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36903" y="4896011"/>
            <a:ext cx="1652373" cy="582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Business Analyst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10424" y="5440356"/>
            <a:ext cx="2566773" cy="32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21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Jothika 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67624" y="5809209"/>
            <a:ext cx="1652373" cy="28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Tester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98974" y="5478179"/>
            <a:ext cx="2566773" cy="67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21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Kaniska M</a:t>
            </a:r>
          </a:p>
          <a:p>
            <a:pPr algn="ctr">
              <a:lnSpc>
                <a:spcPts val="2772"/>
              </a:lnSpc>
            </a:pPr>
            <a:endParaRPr lang="en-US" sz="21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256174" y="5926748"/>
            <a:ext cx="1652373" cy="28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Developer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52726" y="7994904"/>
            <a:ext cx="2566773" cy="32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21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Chanjhana Elango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09926" y="8431359"/>
            <a:ext cx="1652373" cy="28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Developer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68500" y="7985379"/>
            <a:ext cx="2566773" cy="32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21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Vijay Santhosh 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88915" y="8431359"/>
            <a:ext cx="1652373" cy="28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Tester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3431469" y="669978"/>
            <a:ext cx="3827812" cy="695991"/>
            <a:chOff x="0" y="0"/>
            <a:chExt cx="5103749" cy="92798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103749" cy="927989"/>
            </a:xfrm>
            <a:custGeom>
              <a:avLst/>
              <a:gdLst/>
              <a:ahLst/>
              <a:cxnLst/>
              <a:rect l="l" t="t" r="r" b="b"/>
              <a:pathLst>
                <a:path w="5103749" h="927989">
                  <a:moveTo>
                    <a:pt x="0" y="0"/>
                  </a:moveTo>
                  <a:lnTo>
                    <a:pt x="5103749" y="0"/>
                  </a:lnTo>
                  <a:lnTo>
                    <a:pt x="5103749" y="927989"/>
                  </a:lnTo>
                  <a:lnTo>
                    <a:pt x="0" y="927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t="-373" b="-373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028700" y="600319"/>
            <a:ext cx="15247950" cy="1991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1"/>
              </a:lnSpc>
            </a:pPr>
            <a:r>
              <a:rPr lang="en-US" sz="5598" b="1">
                <a:solidFill>
                  <a:srgbClr val="FE60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Members and Role</a:t>
            </a:r>
          </a:p>
          <a:p>
            <a:pPr algn="l">
              <a:lnSpc>
                <a:spcPts val="8061"/>
              </a:lnSpc>
            </a:pPr>
            <a:endParaRPr lang="en-US" sz="5598" b="1">
              <a:solidFill>
                <a:srgbClr val="FE602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6583" y="285060"/>
            <a:ext cx="3827812" cy="695991"/>
            <a:chOff x="0" y="0"/>
            <a:chExt cx="5103749" cy="927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03749" cy="927989"/>
            </a:xfrm>
            <a:custGeom>
              <a:avLst/>
              <a:gdLst/>
              <a:ahLst/>
              <a:cxnLst/>
              <a:rect l="l" t="t" r="r" b="b"/>
              <a:pathLst>
                <a:path w="5103749" h="927989">
                  <a:moveTo>
                    <a:pt x="0" y="0"/>
                  </a:moveTo>
                  <a:lnTo>
                    <a:pt x="5103749" y="0"/>
                  </a:lnTo>
                  <a:lnTo>
                    <a:pt x="5103749" y="927989"/>
                  </a:lnTo>
                  <a:lnTo>
                    <a:pt x="0" y="927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3" b="-373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28600" y="0"/>
            <a:ext cx="15247950" cy="91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1"/>
              </a:lnSpc>
            </a:pPr>
            <a:r>
              <a:rPr lang="en-US" sz="4400" b="1" dirty="0">
                <a:solidFill>
                  <a:srgbClr val="FE60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Journey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25FC53-E9A9-1502-0B95-634427858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9" y="1161149"/>
            <a:ext cx="15996661" cy="88371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25979" y="332709"/>
            <a:ext cx="3827812" cy="695991"/>
            <a:chOff x="0" y="0"/>
            <a:chExt cx="5103749" cy="927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03749" cy="927989"/>
            </a:xfrm>
            <a:custGeom>
              <a:avLst/>
              <a:gdLst/>
              <a:ahLst/>
              <a:cxnLst/>
              <a:rect l="l" t="t" r="r" b="b"/>
              <a:pathLst>
                <a:path w="5103749" h="927989">
                  <a:moveTo>
                    <a:pt x="0" y="0"/>
                  </a:moveTo>
                  <a:lnTo>
                    <a:pt x="5103749" y="0"/>
                  </a:lnTo>
                  <a:lnTo>
                    <a:pt x="5103749" y="927989"/>
                  </a:lnTo>
                  <a:lnTo>
                    <a:pt x="0" y="927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3" b="-373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940092" y="1056249"/>
            <a:ext cx="16407816" cy="8895595"/>
          </a:xfrm>
          <a:custGeom>
            <a:avLst/>
            <a:gdLst/>
            <a:ahLst/>
            <a:cxnLst/>
            <a:rect l="l" t="t" r="r" b="b"/>
            <a:pathLst>
              <a:path w="16407816" h="8895595">
                <a:moveTo>
                  <a:pt x="0" y="0"/>
                </a:moveTo>
                <a:lnTo>
                  <a:pt x="16407816" y="0"/>
                </a:lnTo>
                <a:lnTo>
                  <a:pt x="16407816" y="8895595"/>
                </a:lnTo>
                <a:lnTo>
                  <a:pt x="0" y="8895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35" b="-261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2539" y="-1382"/>
            <a:ext cx="15247950" cy="1991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1"/>
              </a:lnSpc>
            </a:pPr>
            <a:r>
              <a:rPr lang="en-US" sz="4400" b="1" dirty="0">
                <a:solidFill>
                  <a:srgbClr val="FE60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Architecture</a:t>
            </a:r>
          </a:p>
          <a:p>
            <a:pPr algn="l">
              <a:lnSpc>
                <a:spcPts val="8061"/>
              </a:lnSpc>
            </a:pPr>
            <a:endParaRPr lang="en-US" sz="4400" b="1" dirty="0">
              <a:solidFill>
                <a:srgbClr val="FE602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25979" y="332709"/>
            <a:ext cx="3827812" cy="695991"/>
            <a:chOff x="0" y="0"/>
            <a:chExt cx="5103749" cy="927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03749" cy="927989"/>
            </a:xfrm>
            <a:custGeom>
              <a:avLst/>
              <a:gdLst/>
              <a:ahLst/>
              <a:cxnLst/>
              <a:rect l="l" t="t" r="r" b="b"/>
              <a:pathLst>
                <a:path w="5103749" h="927989">
                  <a:moveTo>
                    <a:pt x="0" y="0"/>
                  </a:moveTo>
                  <a:lnTo>
                    <a:pt x="5103749" y="0"/>
                  </a:lnTo>
                  <a:lnTo>
                    <a:pt x="5103749" y="927989"/>
                  </a:lnTo>
                  <a:lnTo>
                    <a:pt x="0" y="927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3" b="-373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462539" y="-1382"/>
            <a:ext cx="15247950" cy="91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1"/>
              </a:lnSpc>
            </a:pPr>
            <a:r>
              <a:rPr lang="en-US" sz="4400" b="1" dirty="0">
                <a:solidFill>
                  <a:srgbClr val="FE60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Data 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05FCA7-EFD3-3940-400C-7DDF90726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9" y="1289125"/>
            <a:ext cx="17274046" cy="866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49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25979" y="332709"/>
            <a:ext cx="3827812" cy="695991"/>
            <a:chOff x="0" y="0"/>
            <a:chExt cx="5103749" cy="927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03749" cy="927989"/>
            </a:xfrm>
            <a:custGeom>
              <a:avLst/>
              <a:gdLst/>
              <a:ahLst/>
              <a:cxnLst/>
              <a:rect l="l" t="t" r="r" b="b"/>
              <a:pathLst>
                <a:path w="5103749" h="927989">
                  <a:moveTo>
                    <a:pt x="0" y="0"/>
                  </a:moveTo>
                  <a:lnTo>
                    <a:pt x="5103749" y="0"/>
                  </a:lnTo>
                  <a:lnTo>
                    <a:pt x="5103749" y="927989"/>
                  </a:lnTo>
                  <a:lnTo>
                    <a:pt x="0" y="927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3" b="-373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28600" y="-145499"/>
            <a:ext cx="15247950" cy="91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1"/>
              </a:lnSpc>
            </a:pPr>
            <a:r>
              <a:rPr lang="en-US" sz="3600" b="1" dirty="0">
                <a:solidFill>
                  <a:srgbClr val="FE60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193EA-6996-A39B-0ADD-0EE3A1528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76300"/>
            <a:ext cx="11734800" cy="925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52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25979" y="266700"/>
            <a:ext cx="3827812" cy="695991"/>
            <a:chOff x="0" y="0"/>
            <a:chExt cx="5103749" cy="927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03749" cy="927989"/>
            </a:xfrm>
            <a:custGeom>
              <a:avLst/>
              <a:gdLst/>
              <a:ahLst/>
              <a:cxnLst/>
              <a:rect l="l" t="t" r="r" b="b"/>
              <a:pathLst>
                <a:path w="5103749" h="927989">
                  <a:moveTo>
                    <a:pt x="0" y="0"/>
                  </a:moveTo>
                  <a:lnTo>
                    <a:pt x="5103749" y="0"/>
                  </a:lnTo>
                  <a:lnTo>
                    <a:pt x="5103749" y="927989"/>
                  </a:lnTo>
                  <a:lnTo>
                    <a:pt x="0" y="927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3" b="-373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400665" y="270387"/>
            <a:ext cx="15247950" cy="91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1"/>
              </a:lnSpc>
            </a:pPr>
            <a:r>
              <a:rPr lang="en-US" sz="3600" b="1" dirty="0">
                <a:solidFill>
                  <a:srgbClr val="FE60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Creation and Sources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B70811-CDB7-B008-3CE7-7D123B0AB2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46" b="-1021"/>
          <a:stretch/>
        </p:blipFill>
        <p:spPr>
          <a:xfrm>
            <a:off x="381000" y="1648491"/>
            <a:ext cx="17526000" cy="789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58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25979" y="332709"/>
            <a:ext cx="3827812" cy="695991"/>
            <a:chOff x="0" y="0"/>
            <a:chExt cx="5103749" cy="927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03749" cy="927989"/>
            </a:xfrm>
            <a:custGeom>
              <a:avLst/>
              <a:gdLst/>
              <a:ahLst/>
              <a:cxnLst/>
              <a:rect l="l" t="t" r="r" b="b"/>
              <a:pathLst>
                <a:path w="5103749" h="927989">
                  <a:moveTo>
                    <a:pt x="0" y="0"/>
                  </a:moveTo>
                  <a:lnTo>
                    <a:pt x="5103749" y="0"/>
                  </a:lnTo>
                  <a:lnTo>
                    <a:pt x="5103749" y="927989"/>
                  </a:lnTo>
                  <a:lnTo>
                    <a:pt x="0" y="927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3" b="-373"/>
              </a:stretch>
            </a:blipFill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8B0D85A-44E0-CDFD-9536-3FBD32EF0B05}"/>
              </a:ext>
            </a:extLst>
          </p:cNvPr>
          <p:cNvSpPr txBox="1"/>
          <p:nvPr/>
        </p:nvSpPr>
        <p:spPr>
          <a:xfrm>
            <a:off x="498925" y="55933"/>
            <a:ext cx="9144000" cy="985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8061"/>
              </a:lnSpc>
            </a:pPr>
            <a:r>
              <a:rPr lang="en-US" sz="3600" b="1" dirty="0">
                <a:solidFill>
                  <a:srgbClr val="FE60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Creation and Sources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8042B6-F949-FF29-6081-1EF6BAF019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69"/>
          <a:stretch/>
        </p:blipFill>
        <p:spPr>
          <a:xfrm>
            <a:off x="498925" y="1409700"/>
            <a:ext cx="1729014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40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25979" y="332709"/>
            <a:ext cx="3827812" cy="695991"/>
            <a:chOff x="0" y="0"/>
            <a:chExt cx="5103749" cy="927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03749" cy="927989"/>
            </a:xfrm>
            <a:custGeom>
              <a:avLst/>
              <a:gdLst/>
              <a:ahLst/>
              <a:cxnLst/>
              <a:rect l="l" t="t" r="r" b="b"/>
              <a:pathLst>
                <a:path w="5103749" h="927989">
                  <a:moveTo>
                    <a:pt x="0" y="0"/>
                  </a:moveTo>
                  <a:lnTo>
                    <a:pt x="5103749" y="0"/>
                  </a:lnTo>
                  <a:lnTo>
                    <a:pt x="5103749" y="927989"/>
                  </a:lnTo>
                  <a:lnTo>
                    <a:pt x="0" y="927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3" b="-373"/>
              </a:stretch>
            </a:blipFill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8B0D85A-44E0-CDFD-9536-3FBD32EF0B05}"/>
              </a:ext>
            </a:extLst>
          </p:cNvPr>
          <p:cNvSpPr txBox="1"/>
          <p:nvPr/>
        </p:nvSpPr>
        <p:spPr>
          <a:xfrm>
            <a:off x="430161" y="411542"/>
            <a:ext cx="9144000" cy="998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8061"/>
              </a:lnSpc>
            </a:pPr>
            <a:r>
              <a:rPr lang="en-US" sz="4000" b="1" dirty="0">
                <a:solidFill>
                  <a:srgbClr val="FE60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List of Personas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89694-F837-6A90-1ABA-4ECDB3718A5D}"/>
              </a:ext>
            </a:extLst>
          </p:cNvPr>
          <p:cNvSpPr txBox="1"/>
          <p:nvPr/>
        </p:nvSpPr>
        <p:spPr>
          <a:xfrm>
            <a:off x="452284" y="1790700"/>
            <a:ext cx="17331004" cy="7781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sz="2800" b="1" u="sng" dirty="0">
                <a:solidFill>
                  <a:srgbClr val="FE60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Patient without UMR :</a:t>
            </a:r>
          </a:p>
          <a:p>
            <a:pPr algn="l">
              <a:lnSpc>
                <a:spcPct val="150000"/>
              </a:lnSpc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Key</a:t>
            </a:r>
            <a:r>
              <a:rPr lang="en-US" sz="2800" b="1" spc="1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Benefit/Issue 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Lack of   access   to   a centralized medical record system   leads to incomplete medical information.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Impact 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Increased</a:t>
            </a:r>
            <a:r>
              <a:rPr lang="en-US" sz="2800" spc="17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risk</a:t>
            </a:r>
            <a:r>
              <a:rPr lang="en-US" sz="2800" spc="17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of</a:t>
            </a:r>
            <a:r>
              <a:rPr lang="en-US" sz="2800" spc="17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medical errors and adverse</a:t>
            </a:r>
            <a:r>
              <a:rPr lang="en-US" sz="28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drug</a:t>
            </a:r>
            <a:r>
              <a:rPr lang="en-US" sz="28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interactions,</a:t>
            </a:r>
            <a:r>
              <a:rPr lang="en-US" sz="28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</a:t>
            </a:r>
            <a:r>
              <a:rPr lang="en-US" sz="28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en-US" sz="2800" spc="27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doctor</a:t>
            </a:r>
            <a:r>
              <a:rPr lang="en-US" sz="2800" spc="27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cannot</a:t>
            </a:r>
            <a:r>
              <a:rPr lang="en-US" sz="28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view</a:t>
            </a:r>
            <a:r>
              <a:rPr lang="en-US" sz="2800" spc="39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en-US" sz="2800" spc="39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full</a:t>
            </a:r>
            <a:r>
              <a:rPr lang="en-US" sz="2800" spc="39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medical</a:t>
            </a: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history</a:t>
            </a:r>
            <a:r>
              <a:rPr lang="en-US" sz="2800" spc="6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</a:t>
            </a:r>
            <a:r>
              <a:rPr lang="en-US" sz="2800" spc="7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real-time.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930">
              <a:lnSpc>
                <a:spcPct val="150000"/>
              </a:lnSpc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Experience/Workflow 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Missed   opportunity to check for drug interactions before prescribing new medications.</a:t>
            </a:r>
          </a:p>
          <a:p>
            <a:pPr marL="74930">
              <a:lnSpc>
                <a:spcPct val="150000"/>
              </a:lnSpc>
            </a:pP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930">
              <a:lnSpc>
                <a:spcPct val="150000"/>
              </a:lnSpc>
            </a:pPr>
            <a:r>
              <a:rPr lang="en-US" sz="2800" b="1" dirty="0">
                <a:solidFill>
                  <a:srgbClr val="FE60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</a:t>
            </a:r>
            <a:r>
              <a:rPr lang="en-US" sz="2800" u="sng" dirty="0">
                <a:solidFill>
                  <a:srgbClr val="FE60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Patient With UMR :</a:t>
            </a:r>
            <a:endParaRPr lang="en-US" sz="2800" u="sng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930">
              <a:lnSpc>
                <a:spcPct val="150000"/>
              </a:lnSpc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Key</a:t>
            </a:r>
            <a:r>
              <a:rPr lang="en-US" sz="2800" b="1" spc="1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Benefit/Issue :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Centralized   access   to medical history ensures that all prescriptions, reports, and allergies are available to the doctor.</a:t>
            </a:r>
          </a:p>
          <a:p>
            <a:pPr marL="74930">
              <a:lnSpc>
                <a:spcPct val="150000"/>
              </a:lnSpc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Impact 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Reduced risk of drug interactions and medical errors. Saves time and avoids carrying multiple documents.</a:t>
            </a:r>
          </a:p>
          <a:p>
            <a:pPr marL="74930">
              <a:lnSpc>
                <a:spcPct val="150000"/>
              </a:lnSpc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Experience/Workflow 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UMR  ensures  that  the patient’s health information is up-to-date and shared securely, enhancing the overall quality of care.</a:t>
            </a:r>
          </a:p>
        </p:txBody>
      </p:sp>
    </p:spTree>
    <p:extLst>
      <p:ext uri="{BB962C8B-B14F-4D97-AF65-F5344CB8AC3E}">
        <p14:creationId xmlns:p14="http://schemas.microsoft.com/office/powerpoint/2010/main" val="642847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385</Words>
  <Application>Microsoft Office PowerPoint</Application>
  <PresentationFormat>Custom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Montserrat Bold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SyncMyCare_ValueHealth hackathon</dc:title>
  <cp:lastModifiedBy>Jothika K</cp:lastModifiedBy>
  <cp:revision>9</cp:revision>
  <dcterms:created xsi:type="dcterms:W3CDTF">2006-08-16T00:00:00Z</dcterms:created>
  <dcterms:modified xsi:type="dcterms:W3CDTF">2024-09-26T05:46:30Z</dcterms:modified>
  <dc:identifier>DAGQGDK92EQ</dc:identifier>
</cp:coreProperties>
</file>